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61" r:id="rId2"/>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465" autoAdjust="0"/>
    <p:restoredTop sz="93842" autoAdjust="0"/>
  </p:normalViewPr>
  <p:slideViewPr>
    <p:cSldViewPr snapToGrid="0">
      <p:cViewPr varScale="1">
        <p:scale>
          <a:sx n="72" d="100"/>
          <a:sy n="72" d="100"/>
        </p:scale>
        <p:origin x="642" y="66"/>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3"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ableStyles" Target="tableStyles.xml"/><Relationship Id="rId5" Type="http://schemas.openxmlformats.org/officeDocument/2006/relationships/theme" Target="theme/theme1.xml"/><Relationship Id="rId4"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88CE29F-4B46-44FC-9176-ED44733AFC44}"/>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8E4729BE-A344-414D-B803-E927D3D4C931}"/>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A4768C09-A13C-4C73-9A92-4AE66EAAD572}"/>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9F2B0673-4170-4811-ACFF-3B4B8B429ED1}"/>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8FC5AD9-A113-4861-A303-13D44D77DDAB}"/>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288531478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3931351-C15C-4DEC-94E4-A8F6C69E4E35}"/>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6DA75F1-9FF4-4676-AA96-E961E1FFACA4}"/>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1B364A42-9FDB-4F06-BE77-4E71D70B6E52}"/>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35BA7F7A-5C56-432D-B6C2-CBF39BBDAB0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00F1E04B-3013-4C48-9CC0-EFBFAF2F935A}"/>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2743042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3296944D-1B7E-494D-B61F-F622EE365BF8}"/>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4D7D3A89-8265-4BFD-BD0D-EA01C5579E72}"/>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62013A6-AF49-4FCC-A3BF-EC44204E3756}"/>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7D8F141B-13CA-4DB1-9063-E448E887236F}"/>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1C64C35D-A5D6-4717-A2BF-7136B6F75ADE}"/>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417724663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2219D84-6380-49FA-9688-E7C4304F45CC}"/>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62184F56-6A51-48E9-ABD8-D8C4A7CCF9FE}"/>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C8712E7-FF2B-4334-AFB9-0B54148F5437}"/>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4CDFD9D7-70DF-4ED8-80A5-450979E005F2}"/>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D9C3C32-0A85-4D8C-9753-A2FD528EAA67}"/>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38108629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6624106-A5F7-467C-91AD-F2BDB6E6FE7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FD2834D7-52DB-4F8E-9DC0-0454FA83F131}"/>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760770A-8E95-4E82-82A3-03F9B8D99038}"/>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210E6DA7-2458-489B-9E90-E42000247BB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A43017D-4861-47D2-94C9-F405EA4EAE80}"/>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214262450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14994A-1C2D-4E01-823F-3B9D9455B31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A60FC326-7D2D-4A35-A8D4-32B6396EE78B}"/>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751A886B-7460-4C7D-A4F3-484714D59DC7}"/>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235AF803-D53F-4A72-ACB4-F8F0A08C3659}"/>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6" name="Footer Placeholder 5">
            <a:extLst>
              <a:ext uri="{FF2B5EF4-FFF2-40B4-BE49-F238E27FC236}">
                <a16:creationId xmlns:a16="http://schemas.microsoft.com/office/drawing/2014/main" id="{CFDF317D-E448-4C6D-9AF6-DA1C2FFBF965}"/>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B34D1914-7BA1-48A6-B798-044B542B0F34}"/>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115766722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E2447E4-3563-4E85-8EBA-16AA77409A9C}"/>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DDBB0D74-258F-48EB-AC15-043CEC54C845}"/>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F06C53F5-6BB8-4CDC-BEE3-B546AB4EBC8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43EC881F-294E-4AA5-88C7-BD38BDD337D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6E99F8D-A71F-4C9C-ACF9-9D106295A31C}"/>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163F0E4F-7C07-47CC-8E6B-EC5867FD0645}"/>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8" name="Footer Placeholder 7">
            <a:extLst>
              <a:ext uri="{FF2B5EF4-FFF2-40B4-BE49-F238E27FC236}">
                <a16:creationId xmlns:a16="http://schemas.microsoft.com/office/drawing/2014/main" id="{AA591B44-0690-4693-913B-3B1050BCF639}"/>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10869FEE-ADE5-4C61-965E-FA1CED878CC7}"/>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197722965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94F328-D97C-4844-BF1B-70E94F351A4B}"/>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140EC251-B038-4AD3-B728-6421B32DEC38}"/>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4" name="Footer Placeholder 3">
            <a:extLst>
              <a:ext uri="{FF2B5EF4-FFF2-40B4-BE49-F238E27FC236}">
                <a16:creationId xmlns:a16="http://schemas.microsoft.com/office/drawing/2014/main" id="{F784FDDB-1B84-4C38-97D8-AD5DCF55678C}"/>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BF197E80-C53F-4697-9137-AF4AC0F3BF96}"/>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36051935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86AF2AA-A288-464A-B6F6-698467EA6D85}"/>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3" name="Footer Placeholder 2">
            <a:extLst>
              <a:ext uri="{FF2B5EF4-FFF2-40B4-BE49-F238E27FC236}">
                <a16:creationId xmlns:a16="http://schemas.microsoft.com/office/drawing/2014/main" id="{B511BA6E-915E-4509-9566-236EB4F03505}"/>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CBE48A7A-096D-4DA2-8C66-3A21733A7BAF}"/>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26962391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3116174-FC73-4D9B-983F-0B6DB71D18B3}"/>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C466211E-6C2E-4546-87D5-0324C24A9EDA}"/>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E4C35650-364A-4C91-AEBB-366003E6F03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8731F5F7-1376-4DF4-994A-E396EAB3CC38}"/>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6" name="Footer Placeholder 5">
            <a:extLst>
              <a:ext uri="{FF2B5EF4-FFF2-40B4-BE49-F238E27FC236}">
                <a16:creationId xmlns:a16="http://schemas.microsoft.com/office/drawing/2014/main" id="{96FDE75B-48E2-4DA2-8776-B3C3428A9A2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EA03295-D22A-4778-864A-35B570E4CBA4}"/>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145871989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AD87584-C4FC-471C-ABC8-0280EAD1462F}"/>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6543065-2028-4AEC-801C-5C3BF27FDB1D}"/>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E2D97EA-E654-4776-A1A5-F33317511F6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BED286B-490E-41DB-8C63-B6258D464418}"/>
              </a:ext>
            </a:extLst>
          </p:cNvPr>
          <p:cNvSpPr>
            <a:spLocks noGrp="1"/>
          </p:cNvSpPr>
          <p:nvPr>
            <p:ph type="dt" sz="half" idx="10"/>
          </p:nvPr>
        </p:nvSpPr>
        <p:spPr/>
        <p:txBody>
          <a:bodyPr/>
          <a:lstStyle/>
          <a:p>
            <a:fld id="{C8920C18-8E12-4DF5-8EC4-77E4F4E77D93}" type="datetimeFigureOut">
              <a:rPr lang="en-GB" smtClean="0"/>
              <a:pPr/>
              <a:t>09/06/2023</a:t>
            </a:fld>
            <a:endParaRPr lang="en-GB"/>
          </a:p>
        </p:txBody>
      </p:sp>
      <p:sp>
        <p:nvSpPr>
          <p:cNvPr id="6" name="Footer Placeholder 5">
            <a:extLst>
              <a:ext uri="{FF2B5EF4-FFF2-40B4-BE49-F238E27FC236}">
                <a16:creationId xmlns:a16="http://schemas.microsoft.com/office/drawing/2014/main" id="{F012007F-3863-4FBD-8449-DF49CD2F627B}"/>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67C7114-47A9-4498-9132-1AB2D1122FB6}"/>
              </a:ext>
            </a:extLst>
          </p:cNvPr>
          <p:cNvSpPr>
            <a:spLocks noGrp="1"/>
          </p:cNvSpPr>
          <p:nvPr>
            <p:ph type="sldNum" sz="quarter" idx="12"/>
          </p:nvPr>
        </p:nvSpPr>
        <p:spPr/>
        <p:txBody>
          <a:bodyPr/>
          <a:lstStyle/>
          <a:p>
            <a:fld id="{E3DFCEBD-550C-44A0-BD0A-8F464D18630B}" type="slidenum">
              <a:rPr lang="en-GB" smtClean="0"/>
              <a:pPr/>
              <a:t>‹#›</a:t>
            </a:fld>
            <a:endParaRPr lang="en-GB"/>
          </a:p>
        </p:txBody>
      </p:sp>
    </p:spTree>
    <p:extLst>
      <p:ext uri="{BB962C8B-B14F-4D97-AF65-F5344CB8AC3E}">
        <p14:creationId xmlns:p14="http://schemas.microsoft.com/office/powerpoint/2010/main" val="7954025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F65A7B50-696A-4C49-99A6-5C01192AAA3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049D6109-D26E-41F5-8938-1CD926ABE2BA}"/>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C00C1745-A0A1-46DE-B418-D522F0D3A8AD}"/>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8920C18-8E12-4DF5-8EC4-77E4F4E77D93}" type="datetimeFigureOut">
              <a:rPr lang="en-GB" smtClean="0"/>
              <a:pPr/>
              <a:t>09/06/2023</a:t>
            </a:fld>
            <a:endParaRPr lang="en-GB"/>
          </a:p>
        </p:txBody>
      </p:sp>
      <p:sp>
        <p:nvSpPr>
          <p:cNvPr id="5" name="Footer Placeholder 4">
            <a:extLst>
              <a:ext uri="{FF2B5EF4-FFF2-40B4-BE49-F238E27FC236}">
                <a16:creationId xmlns:a16="http://schemas.microsoft.com/office/drawing/2014/main" id="{4F01ACF0-CC38-4753-9E19-91B2922F859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78E4403B-CFB8-4A82-AFC4-27239B176CA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3DFCEBD-550C-44A0-BD0A-8F464D18630B}" type="slidenum">
              <a:rPr lang="en-GB" smtClean="0"/>
              <a:pPr/>
              <a:t>‹#›</a:t>
            </a:fld>
            <a:endParaRPr lang="en-GB"/>
          </a:p>
        </p:txBody>
      </p:sp>
    </p:spTree>
    <p:extLst>
      <p:ext uri="{BB962C8B-B14F-4D97-AF65-F5344CB8AC3E}">
        <p14:creationId xmlns:p14="http://schemas.microsoft.com/office/powerpoint/2010/main" val="66048062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jpeg"/><Relationship Id="rId1" Type="http://schemas.openxmlformats.org/officeDocument/2006/relationships/slideLayout" Target="../slideLayouts/slideLayout6.xml"/><Relationship Id="rId5" Type="http://schemas.openxmlformats.org/officeDocument/2006/relationships/image" Target="../media/image4.png"/><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8D4067A-04DF-4AE9-8A88-F239F9FE0B42}"/>
              </a:ext>
            </a:extLst>
          </p:cNvPr>
          <p:cNvSpPr>
            <a:spLocks noGrp="1"/>
          </p:cNvSpPr>
          <p:nvPr>
            <p:ph type="title"/>
          </p:nvPr>
        </p:nvSpPr>
        <p:spPr>
          <a:xfrm>
            <a:off x="0" y="-2617"/>
            <a:ext cx="12030075" cy="904874"/>
          </a:xfrm>
        </p:spPr>
        <p:txBody>
          <a:bodyPr>
            <a:normAutofit fontScale="90000"/>
          </a:bodyPr>
          <a:lstStyle/>
          <a:p>
            <a:r>
              <a:rPr lang="en-GB" sz="2000" dirty="0">
                <a:latin typeface="Century Gothic" panose="020B0502020202020204" pitchFamily="34" charset="0"/>
              </a:rPr>
              <a:t>RE Knowledge Organiser Year 6: </a:t>
            </a:r>
            <a:br>
              <a:rPr lang="en-GB" sz="2000" dirty="0">
                <a:latin typeface="Century Gothic" panose="020B0502020202020204" pitchFamily="34" charset="0"/>
              </a:rPr>
            </a:br>
            <a:br>
              <a:rPr lang="en-GB" sz="2000" dirty="0">
                <a:latin typeface="Century Gothic" panose="020B0502020202020204" pitchFamily="34" charset="0"/>
              </a:rPr>
            </a:br>
            <a:r>
              <a:rPr lang="en-GB" sz="2000" dirty="0">
                <a:latin typeface="Century Gothic" panose="020B0502020202020204" pitchFamily="34" charset="0"/>
              </a:rPr>
              <a:t>Does faith help people in Cornwall when life gets hard? </a:t>
            </a:r>
            <a:endParaRPr lang="en-GB" sz="2000" dirty="0">
              <a:highlight>
                <a:srgbClr val="00FF00"/>
              </a:highlight>
              <a:latin typeface="Century Gothic" panose="020B0502020202020204" pitchFamily="34" charset="0"/>
            </a:endParaRPr>
          </a:p>
        </p:txBody>
      </p:sp>
      <p:graphicFrame>
        <p:nvGraphicFramePr>
          <p:cNvPr id="3" name="Table 2">
            <a:extLst>
              <a:ext uri="{FF2B5EF4-FFF2-40B4-BE49-F238E27FC236}">
                <a16:creationId xmlns:a16="http://schemas.microsoft.com/office/drawing/2014/main" id="{76D61F94-2D04-4798-9AB2-B679646E5315}"/>
              </a:ext>
            </a:extLst>
          </p:cNvPr>
          <p:cNvGraphicFramePr>
            <a:graphicFrameLocks noGrp="1"/>
          </p:cNvGraphicFramePr>
          <p:nvPr>
            <p:extLst>
              <p:ext uri="{D42A27DB-BD31-4B8C-83A1-F6EECF244321}">
                <p14:modId xmlns:p14="http://schemas.microsoft.com/office/powerpoint/2010/main" val="3219370494"/>
              </p:ext>
            </p:extLst>
          </p:nvPr>
        </p:nvGraphicFramePr>
        <p:xfrm>
          <a:off x="157956" y="1345165"/>
          <a:ext cx="2816571" cy="4926303"/>
        </p:xfrm>
        <a:graphic>
          <a:graphicData uri="http://schemas.openxmlformats.org/drawingml/2006/table">
            <a:tbl>
              <a:tblPr/>
              <a:tblGrid>
                <a:gridCol w="2816571">
                  <a:extLst>
                    <a:ext uri="{9D8B030D-6E8A-4147-A177-3AD203B41FA5}">
                      <a16:colId xmlns:a16="http://schemas.microsoft.com/office/drawing/2014/main" val="4217747733"/>
                    </a:ext>
                  </a:extLst>
                </a:gridCol>
              </a:tblGrid>
              <a:tr h="4926303">
                <a:tc>
                  <a:txBody>
                    <a:bodyPr/>
                    <a:lstStyle/>
                    <a:p>
                      <a:r>
                        <a:rPr lang="en-GB" b="1" dirty="0"/>
                        <a:t>Key Vocabulary</a:t>
                      </a:r>
                    </a:p>
                    <a:p>
                      <a:r>
                        <a:rPr lang="en-GB" b="1" dirty="0"/>
                        <a:t>Methodist</a:t>
                      </a:r>
                      <a:r>
                        <a:rPr lang="en-GB" dirty="0"/>
                        <a:t> – someone who follows the teachings of John Wesley.</a:t>
                      </a:r>
                    </a:p>
                    <a:p>
                      <a:endParaRPr lang="en-GB" dirty="0"/>
                    </a:p>
                    <a:p>
                      <a:r>
                        <a:rPr lang="en-GB" b="1" dirty="0"/>
                        <a:t>Spiritual - </a:t>
                      </a:r>
                      <a:r>
                        <a:rPr lang="en-GB" dirty="0"/>
                        <a:t>Relating to religion or religious belief</a:t>
                      </a:r>
                    </a:p>
                    <a:p>
                      <a:endParaRPr lang="en-GB" dirty="0"/>
                    </a:p>
                    <a:p>
                      <a:r>
                        <a:rPr lang="en-GB" b="1" dirty="0" err="1"/>
                        <a:t>Gwennap</a:t>
                      </a:r>
                      <a:r>
                        <a:rPr lang="en-GB" b="1" dirty="0"/>
                        <a:t> Pit </a:t>
                      </a:r>
                      <a:r>
                        <a:rPr lang="en-GB" dirty="0"/>
                        <a:t>– place where John Wesley spoke.</a:t>
                      </a:r>
                    </a:p>
                    <a:p>
                      <a:endParaRPr lang="en-GB" dirty="0"/>
                    </a:p>
                    <a:p>
                      <a:r>
                        <a:rPr lang="en-GB" b="1" dirty="0"/>
                        <a:t>Tradition</a:t>
                      </a:r>
                      <a:r>
                        <a:rPr lang="en-GB" dirty="0"/>
                        <a:t> – belief passed from one generation to another.</a:t>
                      </a:r>
                    </a:p>
                    <a:p>
                      <a:endParaRPr lang="en-GB" dirty="0"/>
                    </a:p>
                    <a:p>
                      <a:r>
                        <a:rPr lang="en-GB" b="1" dirty="0"/>
                        <a:t>Reflect</a:t>
                      </a:r>
                      <a:r>
                        <a:rPr lang="en-GB" dirty="0"/>
                        <a:t> – think deeply and carefully about something.</a:t>
                      </a: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4292909851"/>
                  </a:ext>
                </a:extLst>
              </a:tr>
            </a:tbl>
          </a:graphicData>
        </a:graphic>
      </p:graphicFrame>
      <p:graphicFrame>
        <p:nvGraphicFramePr>
          <p:cNvPr id="4" name="Table 3">
            <a:extLst>
              <a:ext uri="{FF2B5EF4-FFF2-40B4-BE49-F238E27FC236}">
                <a16:creationId xmlns:a16="http://schemas.microsoft.com/office/drawing/2014/main" id="{74A77BCD-5EAC-4EDA-8643-FFAB15A8E108}"/>
              </a:ext>
            </a:extLst>
          </p:cNvPr>
          <p:cNvGraphicFramePr>
            <a:graphicFrameLocks noGrp="1"/>
          </p:cNvGraphicFramePr>
          <p:nvPr>
            <p:extLst>
              <p:ext uri="{D42A27DB-BD31-4B8C-83A1-F6EECF244321}">
                <p14:modId xmlns:p14="http://schemas.microsoft.com/office/powerpoint/2010/main" val="1284462748"/>
              </p:ext>
            </p:extLst>
          </p:nvPr>
        </p:nvGraphicFramePr>
        <p:xfrm>
          <a:off x="7574253" y="254546"/>
          <a:ext cx="4274847" cy="453953"/>
        </p:xfrm>
        <a:graphic>
          <a:graphicData uri="http://schemas.openxmlformats.org/drawingml/2006/table">
            <a:tbl>
              <a:tblPr/>
              <a:tblGrid>
                <a:gridCol w="4274847">
                  <a:extLst>
                    <a:ext uri="{9D8B030D-6E8A-4147-A177-3AD203B41FA5}">
                      <a16:colId xmlns:a16="http://schemas.microsoft.com/office/drawing/2014/main" val="131653914"/>
                    </a:ext>
                  </a:extLst>
                </a:gridCol>
              </a:tblGrid>
              <a:tr h="453953">
                <a:tc>
                  <a:txBody>
                    <a:bodyPr/>
                    <a:lstStyle/>
                    <a:p>
                      <a:r>
                        <a:rPr lang="en-US" sz="2000" dirty="0">
                          <a:highlight>
                            <a:srgbClr val="00FF00"/>
                          </a:highlight>
                          <a:latin typeface="Century Gothic" panose="020B0502020202020204" pitchFamily="34" charset="0"/>
                        </a:rPr>
                        <a:t>Concept – living a good life(RE2)</a:t>
                      </a:r>
                      <a:endParaRPr lang="en-GB" sz="2000" dirty="0">
                        <a:highlight>
                          <a:srgbClr val="00FF00"/>
                        </a:highlight>
                        <a:latin typeface="Century Gothic" panose="020B0502020202020204" pitchFamily="34" charset="0"/>
                      </a:endParaRPr>
                    </a:p>
                  </a:txBody>
                  <a:tcPr>
                    <a:lnL w="12700" cmpd="sng">
                      <a:solidFill>
                        <a:schemeClr val="tx1"/>
                      </a:solidFill>
                      <a:prstDash val="solid"/>
                    </a:lnL>
                    <a:lnR w="12700" cmpd="sng">
                      <a:solidFill>
                        <a:schemeClr val="tx1"/>
                      </a:solidFill>
                      <a:prstDash val="solid"/>
                    </a:lnR>
                    <a:lnT w="12700" cmpd="sng">
                      <a:solidFill>
                        <a:schemeClr val="tx1"/>
                      </a:solidFill>
                      <a:prstDash val="solid"/>
                    </a:lnT>
                    <a:lnB w="12700" cmpd="sng">
                      <a:solidFill>
                        <a:schemeClr val="tx1"/>
                      </a:solidFill>
                      <a:prstDash val="solid"/>
                    </a:lnB>
                  </a:tcPr>
                </a:tc>
                <a:extLst>
                  <a:ext uri="{0D108BD9-81ED-4DB2-BD59-A6C34878D82A}">
                    <a16:rowId xmlns:a16="http://schemas.microsoft.com/office/drawing/2014/main" val="4293824767"/>
                  </a:ext>
                </a:extLst>
              </a:tr>
            </a:tbl>
          </a:graphicData>
        </a:graphic>
      </p:graphicFrame>
      <p:pic>
        <p:nvPicPr>
          <p:cNvPr id="6" name="Picture 5">
            <a:extLst>
              <a:ext uri="{FF2B5EF4-FFF2-40B4-BE49-F238E27FC236}">
                <a16:creationId xmlns:a16="http://schemas.microsoft.com/office/drawing/2014/main" id="{279593CD-DF04-4181-BFE5-5635F675B407}"/>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10031068" y="867039"/>
            <a:ext cx="1934509" cy="1281233"/>
          </a:xfrm>
          <a:prstGeom prst="rect">
            <a:avLst/>
          </a:prstGeom>
        </p:spPr>
      </p:pic>
      <p:pic>
        <p:nvPicPr>
          <p:cNvPr id="5" name="Picture 4">
            <a:extLst>
              <a:ext uri="{FF2B5EF4-FFF2-40B4-BE49-F238E27FC236}">
                <a16:creationId xmlns:a16="http://schemas.microsoft.com/office/drawing/2014/main" id="{8C08E63C-9F9D-4B2F-B015-493D86BF884C}"/>
              </a:ext>
            </a:extLst>
          </p:cNvPr>
          <p:cNvPicPr>
            <a:picLocks noChangeAspect="1"/>
          </p:cNvPicPr>
          <p:nvPr/>
        </p:nvPicPr>
        <p:blipFill>
          <a:blip r:embed="rId3" cstate="print"/>
          <a:stretch>
            <a:fillRect/>
          </a:stretch>
        </p:blipFill>
        <p:spPr>
          <a:xfrm>
            <a:off x="10031068" y="2312125"/>
            <a:ext cx="1825102" cy="1526449"/>
          </a:xfrm>
          <a:prstGeom prst="rect">
            <a:avLst/>
          </a:prstGeom>
        </p:spPr>
      </p:pic>
      <p:sp>
        <p:nvSpPr>
          <p:cNvPr id="7" name="TextBox 6">
            <a:extLst>
              <a:ext uri="{FF2B5EF4-FFF2-40B4-BE49-F238E27FC236}">
                <a16:creationId xmlns:a16="http://schemas.microsoft.com/office/drawing/2014/main" id="{C36B8251-3E1F-495B-98E4-4E6261E6ABE1}"/>
              </a:ext>
            </a:extLst>
          </p:cNvPr>
          <p:cNvSpPr txBox="1"/>
          <p:nvPr/>
        </p:nvSpPr>
        <p:spPr>
          <a:xfrm>
            <a:off x="10031067" y="3835716"/>
            <a:ext cx="1822794" cy="369332"/>
          </a:xfrm>
          <a:prstGeom prst="rect">
            <a:avLst/>
          </a:prstGeom>
          <a:noFill/>
        </p:spPr>
        <p:txBody>
          <a:bodyPr wrap="square" rtlCol="0">
            <a:spAutoFit/>
          </a:bodyPr>
          <a:lstStyle/>
          <a:p>
            <a:r>
              <a:rPr lang="en-GB" dirty="0"/>
              <a:t>John Wesley</a:t>
            </a:r>
          </a:p>
        </p:txBody>
      </p:sp>
      <p:pic>
        <p:nvPicPr>
          <p:cNvPr id="8" name="Picture 7">
            <a:extLst>
              <a:ext uri="{FF2B5EF4-FFF2-40B4-BE49-F238E27FC236}">
                <a16:creationId xmlns:a16="http://schemas.microsoft.com/office/drawing/2014/main" id="{AE04B3F8-1013-4134-9094-7E420127A17A}"/>
              </a:ext>
            </a:extLst>
          </p:cNvPr>
          <p:cNvPicPr>
            <a:picLocks noChangeAspect="1"/>
          </p:cNvPicPr>
          <p:nvPr/>
        </p:nvPicPr>
        <p:blipFill>
          <a:blip r:embed="rId4" cstate="print"/>
          <a:stretch>
            <a:fillRect/>
          </a:stretch>
        </p:blipFill>
        <p:spPr>
          <a:xfrm>
            <a:off x="10515600" y="4205048"/>
            <a:ext cx="1333500" cy="2000250"/>
          </a:xfrm>
          <a:prstGeom prst="rect">
            <a:avLst/>
          </a:prstGeom>
        </p:spPr>
      </p:pic>
      <p:sp>
        <p:nvSpPr>
          <p:cNvPr id="10" name="TextBox 9">
            <a:extLst>
              <a:ext uri="{FF2B5EF4-FFF2-40B4-BE49-F238E27FC236}">
                <a16:creationId xmlns:a16="http://schemas.microsoft.com/office/drawing/2014/main" id="{4BE711F4-35C8-4941-844B-38E46752F238}"/>
              </a:ext>
            </a:extLst>
          </p:cNvPr>
          <p:cNvSpPr txBox="1"/>
          <p:nvPr/>
        </p:nvSpPr>
        <p:spPr>
          <a:xfrm>
            <a:off x="3071019" y="1500931"/>
            <a:ext cx="3295650" cy="4770537"/>
          </a:xfrm>
          <a:prstGeom prst="rect">
            <a:avLst/>
          </a:prstGeom>
          <a:noFill/>
        </p:spPr>
        <p:txBody>
          <a:bodyPr wrap="square">
            <a:spAutoFit/>
          </a:bodyPr>
          <a:lstStyle/>
          <a:p>
            <a:pPr algn="l"/>
            <a:r>
              <a:rPr lang="en-US" sz="1600" b="0" i="0" dirty="0">
                <a:solidFill>
                  <a:srgbClr val="24416B"/>
                </a:solidFill>
                <a:effectLst/>
                <a:latin typeface="Century Gothic" panose="020B0502020202020204" pitchFamily="34" charset="0"/>
              </a:rPr>
              <a:t>Archaeologists are confident that humans have been pursuing avenues of spiritual inquiry in Cornwall for thousands of years. Evidence of this activity can be found in the Cornish landscape which is littered with quoits, stone circles, rows, </a:t>
            </a:r>
            <a:r>
              <a:rPr lang="en-US" sz="1600" b="0" i="0" dirty="0" err="1">
                <a:solidFill>
                  <a:srgbClr val="24416B"/>
                </a:solidFill>
                <a:effectLst/>
                <a:latin typeface="Century Gothic" panose="020B0502020202020204" pitchFamily="34" charset="0"/>
              </a:rPr>
              <a:t>menhirs</a:t>
            </a:r>
            <a:r>
              <a:rPr lang="en-US" sz="1600" b="0" i="0" dirty="0">
                <a:solidFill>
                  <a:srgbClr val="24416B"/>
                </a:solidFill>
                <a:effectLst/>
                <a:latin typeface="Century Gothic" panose="020B0502020202020204" pitchFamily="34" charset="0"/>
              </a:rPr>
              <a:t>, barrows and cairns. </a:t>
            </a:r>
          </a:p>
          <a:p>
            <a:pPr algn="l"/>
            <a:endParaRPr lang="en-US" sz="1600" b="0" i="0" dirty="0">
              <a:solidFill>
                <a:srgbClr val="24416B"/>
              </a:solidFill>
              <a:effectLst/>
              <a:latin typeface="Century Gothic" panose="020B0502020202020204" pitchFamily="34" charset="0"/>
            </a:endParaRPr>
          </a:p>
          <a:p>
            <a:pPr algn="l"/>
            <a:r>
              <a:rPr lang="en-US" sz="1600" b="0" i="0" dirty="0">
                <a:solidFill>
                  <a:srgbClr val="24416B"/>
                </a:solidFill>
                <a:effectLst/>
                <a:latin typeface="Century Gothic" panose="020B0502020202020204" pitchFamily="34" charset="0"/>
              </a:rPr>
              <a:t>The arrival and flowering of Christianity in Cornwall also shaped the landscape with Cornish saints establishing enclosed religious communities and ultimately creating a prevalence of settlements with a church at their </a:t>
            </a:r>
            <a:r>
              <a:rPr lang="en-US" sz="1600" b="0" i="0" dirty="0" err="1">
                <a:solidFill>
                  <a:srgbClr val="24416B"/>
                </a:solidFill>
                <a:effectLst/>
                <a:latin typeface="Century Gothic" panose="020B0502020202020204" pitchFamily="34" charset="0"/>
              </a:rPr>
              <a:t>centre</a:t>
            </a:r>
            <a:r>
              <a:rPr lang="en-US" sz="1600" b="0" i="0" dirty="0">
                <a:solidFill>
                  <a:srgbClr val="24416B"/>
                </a:solidFill>
                <a:effectLst/>
                <a:latin typeface="Century Gothic" panose="020B0502020202020204" pitchFamily="34" charset="0"/>
              </a:rPr>
              <a:t>. </a:t>
            </a:r>
          </a:p>
        </p:txBody>
      </p:sp>
      <p:sp>
        <p:nvSpPr>
          <p:cNvPr id="11" name="TextBox 10">
            <a:extLst>
              <a:ext uri="{FF2B5EF4-FFF2-40B4-BE49-F238E27FC236}">
                <a16:creationId xmlns:a16="http://schemas.microsoft.com/office/drawing/2014/main" id="{7BAED26D-8893-47B3-A45B-1FDA424459D6}"/>
              </a:ext>
            </a:extLst>
          </p:cNvPr>
          <p:cNvSpPr txBox="1"/>
          <p:nvPr/>
        </p:nvSpPr>
        <p:spPr>
          <a:xfrm>
            <a:off x="3048000" y="4962525"/>
            <a:ext cx="6162675" cy="1533525"/>
          </a:xfrm>
          <a:prstGeom prst="rect">
            <a:avLst/>
          </a:prstGeom>
          <a:noFill/>
        </p:spPr>
        <p:txBody>
          <a:bodyPr wrap="square" rtlCol="0">
            <a:spAutoFit/>
          </a:bodyPr>
          <a:lstStyle/>
          <a:p>
            <a:endParaRPr lang="en-GB" dirty="0"/>
          </a:p>
        </p:txBody>
      </p:sp>
      <p:sp>
        <p:nvSpPr>
          <p:cNvPr id="12" name="TextBox 11">
            <a:extLst>
              <a:ext uri="{FF2B5EF4-FFF2-40B4-BE49-F238E27FC236}">
                <a16:creationId xmlns:a16="http://schemas.microsoft.com/office/drawing/2014/main" id="{60ADBE1C-35C3-4B16-AE6E-BA2BB6B42B4D}"/>
              </a:ext>
            </a:extLst>
          </p:cNvPr>
          <p:cNvSpPr txBox="1"/>
          <p:nvPr/>
        </p:nvSpPr>
        <p:spPr>
          <a:xfrm>
            <a:off x="3048000" y="4472940"/>
            <a:ext cx="6162675" cy="1908810"/>
          </a:xfrm>
          <a:prstGeom prst="rect">
            <a:avLst/>
          </a:prstGeom>
          <a:noFill/>
        </p:spPr>
        <p:txBody>
          <a:bodyPr wrap="square" rtlCol="0">
            <a:spAutoFit/>
          </a:bodyPr>
          <a:lstStyle/>
          <a:p>
            <a:endParaRPr lang="en-GB" dirty="0"/>
          </a:p>
        </p:txBody>
      </p:sp>
      <p:pic>
        <p:nvPicPr>
          <p:cNvPr id="13" name="Picture 12">
            <a:extLst>
              <a:ext uri="{FF2B5EF4-FFF2-40B4-BE49-F238E27FC236}">
                <a16:creationId xmlns:a16="http://schemas.microsoft.com/office/drawing/2014/main" id="{38DCD14D-74F1-4B21-A59B-4367DAFA7687}"/>
              </a:ext>
            </a:extLst>
          </p:cNvPr>
          <p:cNvPicPr>
            <a:picLocks noChangeAspect="1"/>
          </p:cNvPicPr>
          <p:nvPr/>
        </p:nvPicPr>
        <p:blipFill>
          <a:blip r:embed="rId5" cstate="print"/>
          <a:stretch>
            <a:fillRect/>
          </a:stretch>
        </p:blipFill>
        <p:spPr>
          <a:xfrm>
            <a:off x="6389688" y="1099019"/>
            <a:ext cx="3387080" cy="2128659"/>
          </a:xfrm>
          <a:prstGeom prst="rect">
            <a:avLst/>
          </a:prstGeom>
        </p:spPr>
      </p:pic>
      <p:sp>
        <p:nvSpPr>
          <p:cNvPr id="14" name="TextBox 13">
            <a:extLst>
              <a:ext uri="{FF2B5EF4-FFF2-40B4-BE49-F238E27FC236}">
                <a16:creationId xmlns:a16="http://schemas.microsoft.com/office/drawing/2014/main" id="{44BC8CF0-521F-4A98-9D0D-880B4CEF144A}"/>
              </a:ext>
            </a:extLst>
          </p:cNvPr>
          <p:cNvSpPr txBox="1"/>
          <p:nvPr/>
        </p:nvSpPr>
        <p:spPr>
          <a:xfrm>
            <a:off x="6724693" y="3227678"/>
            <a:ext cx="2986983" cy="369332"/>
          </a:xfrm>
          <a:prstGeom prst="rect">
            <a:avLst/>
          </a:prstGeom>
          <a:noFill/>
        </p:spPr>
        <p:txBody>
          <a:bodyPr wrap="square" rtlCol="0">
            <a:spAutoFit/>
          </a:bodyPr>
          <a:lstStyle/>
          <a:p>
            <a:r>
              <a:rPr lang="en-GB" dirty="0"/>
              <a:t>Dobwalls Chapel c.1965</a:t>
            </a:r>
          </a:p>
        </p:txBody>
      </p:sp>
      <p:sp>
        <p:nvSpPr>
          <p:cNvPr id="15" name="TextBox 14">
            <a:extLst>
              <a:ext uri="{FF2B5EF4-FFF2-40B4-BE49-F238E27FC236}">
                <a16:creationId xmlns:a16="http://schemas.microsoft.com/office/drawing/2014/main" id="{668E5263-4A60-4694-8677-DD6F188280A2}"/>
              </a:ext>
            </a:extLst>
          </p:cNvPr>
          <p:cNvSpPr txBox="1"/>
          <p:nvPr/>
        </p:nvSpPr>
        <p:spPr>
          <a:xfrm>
            <a:off x="6553221" y="4559043"/>
            <a:ext cx="3506441" cy="2062103"/>
          </a:xfrm>
          <a:prstGeom prst="rect">
            <a:avLst/>
          </a:prstGeom>
        </p:spPr>
        <p:style>
          <a:lnRef idx="2">
            <a:schemeClr val="dk1"/>
          </a:lnRef>
          <a:fillRef idx="1">
            <a:schemeClr val="lt1"/>
          </a:fillRef>
          <a:effectRef idx="0">
            <a:schemeClr val="dk1"/>
          </a:effectRef>
          <a:fontRef idx="minor">
            <a:schemeClr val="dk1"/>
          </a:fontRef>
        </p:style>
        <p:txBody>
          <a:bodyPr wrap="square" rtlCol="0">
            <a:spAutoFit/>
          </a:bodyPr>
          <a:lstStyle/>
          <a:p>
            <a:r>
              <a:rPr lang="en-GB" sz="1600" dirty="0">
                <a:latin typeface="Century Gothic" panose="020B0502020202020204" pitchFamily="34" charset="0"/>
              </a:rPr>
              <a:t>John Wesley visited Cornwall in 1743 and although he was attacked by people incited by the local clergy. He continued to preach from farms, barns and in the open air. Methodist chapels are still the hub of many communities.</a:t>
            </a:r>
          </a:p>
        </p:txBody>
      </p:sp>
      <p:sp>
        <p:nvSpPr>
          <p:cNvPr id="16" name="TextBox 15">
            <a:extLst>
              <a:ext uri="{FF2B5EF4-FFF2-40B4-BE49-F238E27FC236}">
                <a16:creationId xmlns:a16="http://schemas.microsoft.com/office/drawing/2014/main" id="{44C9F708-4D6F-43D1-9ECE-58D6F17E93A3}"/>
              </a:ext>
            </a:extLst>
          </p:cNvPr>
          <p:cNvSpPr txBox="1"/>
          <p:nvPr/>
        </p:nvSpPr>
        <p:spPr>
          <a:xfrm>
            <a:off x="10353674" y="6205298"/>
            <a:ext cx="1590675" cy="646331"/>
          </a:xfrm>
          <a:prstGeom prst="rect">
            <a:avLst/>
          </a:prstGeom>
          <a:noFill/>
        </p:spPr>
        <p:txBody>
          <a:bodyPr wrap="square" rtlCol="0">
            <a:spAutoFit/>
          </a:bodyPr>
          <a:lstStyle/>
          <a:p>
            <a:r>
              <a:rPr lang="en-GB" dirty="0"/>
              <a:t>Truro cathedral</a:t>
            </a:r>
          </a:p>
        </p:txBody>
      </p:sp>
    </p:spTree>
    <p:extLst>
      <p:ext uri="{BB962C8B-B14F-4D97-AF65-F5344CB8AC3E}">
        <p14:creationId xmlns:p14="http://schemas.microsoft.com/office/powerpoint/2010/main" val="160207106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1214</TotalTime>
  <Words>209</Words>
  <Application>Microsoft Office PowerPoint</Application>
  <PresentationFormat>Widescreen</PresentationFormat>
  <Paragraphs>19</Paragraphs>
  <Slides>1</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vt:i4>
      </vt:variant>
    </vt:vector>
  </HeadingPairs>
  <TitlesOfParts>
    <vt:vector size="6" baseType="lpstr">
      <vt:lpstr>Arial</vt:lpstr>
      <vt:lpstr>Calibri</vt:lpstr>
      <vt:lpstr>Calibri Light</vt:lpstr>
      <vt:lpstr>Century Gothic</vt:lpstr>
      <vt:lpstr>Office Theme</vt:lpstr>
      <vt:lpstr>RE Knowledge Organiser Year 6:   Does faith help people in Cornwall when life gets hard?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Creation and Science: conflicting or complimentary? Concept – shared symbols and rituals</dc:title>
  <dc:creator>Gillian Boulton</dc:creator>
  <cp:lastModifiedBy>Joshua Frame</cp:lastModifiedBy>
  <cp:revision>73</cp:revision>
  <dcterms:created xsi:type="dcterms:W3CDTF">2020-05-10T15:50:19Z</dcterms:created>
  <dcterms:modified xsi:type="dcterms:W3CDTF">2023-06-09T09:25:58Z</dcterms:modified>
</cp:coreProperties>
</file>