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9906000" cy="6858000" type="A4"/>
  <p:notesSz cx="9144000"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9" d="100"/>
          <a:sy n="79" d="100"/>
        </p:scale>
        <p:origin x="106" y="82"/>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A965D09-E61E-4A04-AE98-0A3AE7D78E0A}" type="datetimeFigureOut">
              <a:rPr lang="en-GB" smtClean="0"/>
              <a:pPr/>
              <a:t>27/05/2022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462B09E-751A-49D9-97CC-0DE3B385E400}" type="slidenum">
              <a:rPr lang="en-GB" smtClean="0"/>
              <a:pPr/>
              <a:t>‹#›</a:t>
            </a:fld>
            <a:endParaRPr lang="en-GB"/>
          </a:p>
        </p:txBody>
      </p:sp>
    </p:spTree>
    <p:extLst>
      <p:ext uri="{BB962C8B-B14F-4D97-AF65-F5344CB8AC3E}">
        <p14:creationId xmlns:p14="http://schemas.microsoft.com/office/powerpoint/2010/main" val="30714513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A965D09-E61E-4A04-AE98-0A3AE7D78E0A}" type="datetimeFigureOut">
              <a:rPr lang="en-GB" smtClean="0"/>
              <a:pPr/>
              <a:t>27/05/2022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462B09E-751A-49D9-97CC-0DE3B385E400}" type="slidenum">
              <a:rPr lang="en-GB" smtClean="0"/>
              <a:pPr/>
              <a:t>‹#›</a:t>
            </a:fld>
            <a:endParaRPr lang="en-GB"/>
          </a:p>
        </p:txBody>
      </p:sp>
    </p:spTree>
    <p:extLst>
      <p:ext uri="{BB962C8B-B14F-4D97-AF65-F5344CB8AC3E}">
        <p14:creationId xmlns:p14="http://schemas.microsoft.com/office/powerpoint/2010/main" val="21522552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A965D09-E61E-4A04-AE98-0A3AE7D78E0A}" type="datetimeFigureOut">
              <a:rPr lang="en-GB" smtClean="0"/>
              <a:pPr/>
              <a:t>27/05/2022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462B09E-751A-49D9-97CC-0DE3B385E400}" type="slidenum">
              <a:rPr lang="en-GB" smtClean="0"/>
              <a:pPr/>
              <a:t>‹#›</a:t>
            </a:fld>
            <a:endParaRPr lang="en-GB"/>
          </a:p>
        </p:txBody>
      </p:sp>
    </p:spTree>
    <p:extLst>
      <p:ext uri="{BB962C8B-B14F-4D97-AF65-F5344CB8AC3E}">
        <p14:creationId xmlns:p14="http://schemas.microsoft.com/office/powerpoint/2010/main" val="20631515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A965D09-E61E-4A04-AE98-0A3AE7D78E0A}" type="datetimeFigureOut">
              <a:rPr lang="en-GB" smtClean="0"/>
              <a:pPr/>
              <a:t>27/05/2022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462B09E-751A-49D9-97CC-0DE3B385E400}" type="slidenum">
              <a:rPr lang="en-GB" smtClean="0"/>
              <a:pPr/>
              <a:t>‹#›</a:t>
            </a:fld>
            <a:endParaRPr lang="en-GB"/>
          </a:p>
        </p:txBody>
      </p:sp>
    </p:spTree>
    <p:extLst>
      <p:ext uri="{BB962C8B-B14F-4D97-AF65-F5344CB8AC3E}">
        <p14:creationId xmlns:p14="http://schemas.microsoft.com/office/powerpoint/2010/main" val="7628120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A965D09-E61E-4A04-AE98-0A3AE7D78E0A}" type="datetimeFigureOut">
              <a:rPr lang="en-GB" smtClean="0"/>
              <a:pPr/>
              <a:t>27/05/2022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462B09E-751A-49D9-97CC-0DE3B385E400}" type="slidenum">
              <a:rPr lang="en-GB" smtClean="0"/>
              <a:pPr/>
              <a:t>‹#›</a:t>
            </a:fld>
            <a:endParaRPr lang="en-GB"/>
          </a:p>
        </p:txBody>
      </p:sp>
    </p:spTree>
    <p:extLst>
      <p:ext uri="{BB962C8B-B14F-4D97-AF65-F5344CB8AC3E}">
        <p14:creationId xmlns:p14="http://schemas.microsoft.com/office/powerpoint/2010/main" val="10154444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A965D09-E61E-4A04-AE98-0A3AE7D78E0A}" type="datetimeFigureOut">
              <a:rPr lang="en-GB" smtClean="0"/>
              <a:pPr/>
              <a:t>27/05/2022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462B09E-751A-49D9-97CC-0DE3B385E400}" type="slidenum">
              <a:rPr lang="en-GB" smtClean="0"/>
              <a:pPr/>
              <a:t>‹#›</a:t>
            </a:fld>
            <a:endParaRPr lang="en-GB"/>
          </a:p>
        </p:txBody>
      </p:sp>
    </p:spTree>
    <p:extLst>
      <p:ext uri="{BB962C8B-B14F-4D97-AF65-F5344CB8AC3E}">
        <p14:creationId xmlns:p14="http://schemas.microsoft.com/office/powerpoint/2010/main" val="4896139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82329" y="2505075"/>
            <a:ext cx="4190702"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14913" y="2505075"/>
            <a:ext cx="4211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A965D09-E61E-4A04-AE98-0A3AE7D78E0A}" type="datetimeFigureOut">
              <a:rPr lang="en-GB" smtClean="0"/>
              <a:pPr/>
              <a:t>27/05/2022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462B09E-751A-49D9-97CC-0DE3B385E400}" type="slidenum">
              <a:rPr lang="en-GB" smtClean="0"/>
              <a:pPr/>
              <a:t>‹#›</a:t>
            </a:fld>
            <a:endParaRPr lang="en-GB"/>
          </a:p>
        </p:txBody>
      </p:sp>
    </p:spTree>
    <p:extLst>
      <p:ext uri="{BB962C8B-B14F-4D97-AF65-F5344CB8AC3E}">
        <p14:creationId xmlns:p14="http://schemas.microsoft.com/office/powerpoint/2010/main" val="22107237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A965D09-E61E-4A04-AE98-0A3AE7D78E0A}" type="datetimeFigureOut">
              <a:rPr lang="en-GB" smtClean="0"/>
              <a:pPr/>
              <a:t>27/05/2022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462B09E-751A-49D9-97CC-0DE3B385E400}" type="slidenum">
              <a:rPr lang="en-GB" smtClean="0"/>
              <a:pPr/>
              <a:t>‹#›</a:t>
            </a:fld>
            <a:endParaRPr lang="en-GB"/>
          </a:p>
        </p:txBody>
      </p:sp>
    </p:spTree>
    <p:extLst>
      <p:ext uri="{BB962C8B-B14F-4D97-AF65-F5344CB8AC3E}">
        <p14:creationId xmlns:p14="http://schemas.microsoft.com/office/powerpoint/2010/main" val="1801397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965D09-E61E-4A04-AE98-0A3AE7D78E0A}" type="datetimeFigureOut">
              <a:rPr lang="en-GB" smtClean="0"/>
              <a:pPr/>
              <a:t>27/05/2022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8462B09E-751A-49D9-97CC-0DE3B385E400}" type="slidenum">
              <a:rPr lang="en-GB" smtClean="0"/>
              <a:pPr/>
              <a:t>‹#›</a:t>
            </a:fld>
            <a:endParaRPr lang="en-GB"/>
          </a:p>
        </p:txBody>
      </p:sp>
    </p:spTree>
    <p:extLst>
      <p:ext uri="{BB962C8B-B14F-4D97-AF65-F5344CB8AC3E}">
        <p14:creationId xmlns:p14="http://schemas.microsoft.com/office/powerpoint/2010/main" val="25992191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A965D09-E61E-4A04-AE98-0A3AE7D78E0A}" type="datetimeFigureOut">
              <a:rPr lang="en-GB" smtClean="0"/>
              <a:pPr/>
              <a:t>27/05/2022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462B09E-751A-49D9-97CC-0DE3B385E400}" type="slidenum">
              <a:rPr lang="en-GB" smtClean="0"/>
              <a:pPr/>
              <a:t>‹#›</a:t>
            </a:fld>
            <a:endParaRPr lang="en-GB"/>
          </a:p>
        </p:txBody>
      </p:sp>
    </p:spTree>
    <p:extLst>
      <p:ext uri="{BB962C8B-B14F-4D97-AF65-F5344CB8AC3E}">
        <p14:creationId xmlns:p14="http://schemas.microsoft.com/office/powerpoint/2010/main" val="36644000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A965D09-E61E-4A04-AE98-0A3AE7D78E0A}" type="datetimeFigureOut">
              <a:rPr lang="en-GB" smtClean="0"/>
              <a:pPr/>
              <a:t>27/05/2022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462B09E-751A-49D9-97CC-0DE3B385E400}" type="slidenum">
              <a:rPr lang="en-GB" smtClean="0"/>
              <a:pPr/>
              <a:t>‹#›</a:t>
            </a:fld>
            <a:endParaRPr lang="en-GB"/>
          </a:p>
        </p:txBody>
      </p:sp>
    </p:spTree>
    <p:extLst>
      <p:ext uri="{BB962C8B-B14F-4D97-AF65-F5344CB8AC3E}">
        <p14:creationId xmlns:p14="http://schemas.microsoft.com/office/powerpoint/2010/main" val="34775305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965D09-E61E-4A04-AE98-0A3AE7D78E0A}" type="datetimeFigureOut">
              <a:rPr lang="en-GB" smtClean="0"/>
              <a:pPr/>
              <a:t>27/05/2022</a:t>
            </a:fld>
            <a:endParaRPr lang="en-GB"/>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462B09E-751A-49D9-97CC-0DE3B385E400}" type="slidenum">
              <a:rPr lang="en-GB" smtClean="0"/>
              <a:pPr/>
              <a:t>‹#›</a:t>
            </a:fld>
            <a:endParaRPr lang="en-GB"/>
          </a:p>
        </p:txBody>
      </p:sp>
    </p:spTree>
    <p:extLst>
      <p:ext uri="{BB962C8B-B14F-4D97-AF65-F5344CB8AC3E}">
        <p14:creationId xmlns:p14="http://schemas.microsoft.com/office/powerpoint/2010/main" val="129378213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168442" y="2175229"/>
            <a:ext cx="3232598" cy="2312549"/>
          </a:xfrm>
          <a:prstGeom prst="roundRect">
            <a:avLst/>
          </a:prstGeom>
          <a:ln/>
        </p:spPr>
        <p:style>
          <a:lnRef idx="2">
            <a:schemeClr val="dk1"/>
          </a:lnRef>
          <a:fillRef idx="1">
            <a:schemeClr val="lt1"/>
          </a:fillRef>
          <a:effectRef idx="0">
            <a:schemeClr val="dk1"/>
          </a:effectRef>
          <a:fontRef idx="minor">
            <a:schemeClr val="dk1"/>
          </a:fontRef>
        </p:style>
        <p:txBody>
          <a:bodyPr rtlCol="0" anchor="t"/>
          <a:lstStyle/>
          <a:p>
            <a:pPr algn="ctr"/>
            <a:r>
              <a:rPr lang="en-GB" sz="1400" b="1" dirty="0"/>
              <a:t>Personal, Social and Emotional Development</a:t>
            </a:r>
          </a:p>
          <a:p>
            <a:r>
              <a:rPr lang="en-GB" sz="1100" dirty="0"/>
              <a:t>In our class circle times we will continue to focus on our school ‘diamond rules’  and explore why they are so important to keep us safe and happy.  The children will have lots of opportunities to develop their friendships with in the class; we will be exploring taking turns, listening to each other and sharing. In our adult led sessions, EYFS will be using the 1 Decision materials to explore important issues like germs, dilemmas and  decisions. </a:t>
            </a:r>
          </a:p>
          <a:p>
            <a:pPr algn="ctr"/>
            <a:endParaRPr lang="en-GB" dirty="0"/>
          </a:p>
          <a:p>
            <a:pPr algn="ctr"/>
            <a:endParaRPr lang="en-GB" i="1" dirty="0"/>
          </a:p>
        </p:txBody>
      </p:sp>
      <p:sp>
        <p:nvSpPr>
          <p:cNvPr id="10" name="Rounded Rectangle 9"/>
          <p:cNvSpPr/>
          <p:nvPr/>
        </p:nvSpPr>
        <p:spPr>
          <a:xfrm>
            <a:off x="4881092" y="307777"/>
            <a:ext cx="4917586" cy="1752843"/>
          </a:xfrm>
          <a:prstGeom prst="roundRect">
            <a:avLst/>
          </a:prstGeom>
          <a:ln/>
        </p:spPr>
        <p:style>
          <a:lnRef idx="2">
            <a:schemeClr val="dk1"/>
          </a:lnRef>
          <a:fillRef idx="1">
            <a:schemeClr val="lt1"/>
          </a:fillRef>
          <a:effectRef idx="0">
            <a:schemeClr val="dk1"/>
          </a:effectRef>
          <a:fontRef idx="minor">
            <a:schemeClr val="dk1"/>
          </a:fontRef>
        </p:style>
        <p:txBody>
          <a:bodyPr rtlCol="0" anchor="t"/>
          <a:lstStyle/>
          <a:p>
            <a:pPr algn="ctr"/>
            <a:r>
              <a:rPr lang="en-GB" sz="1400" b="1" dirty="0"/>
              <a:t>Mathematics</a:t>
            </a:r>
          </a:p>
          <a:p>
            <a:r>
              <a:rPr lang="en-GB" sz="1100" dirty="0"/>
              <a:t>We will  be following the White Rose maths guidance for EYFS Autumn Term. We will focus on understanding numbers up to 5 in depth. This will include counting to 5, finding number bonds for numbers to 5, finding more and less for numbers to 5, using a number line to 5 and adding and subtracting amounts up to 5. Lots of number based toys will be available for children during their continuous provision to deepen their understanding of number. We will also focus on sorting objects into groups of different criteria and begin to learn about time by ordering events in the day. </a:t>
            </a:r>
          </a:p>
        </p:txBody>
      </p:sp>
      <p:sp>
        <p:nvSpPr>
          <p:cNvPr id="11" name="Rounded Rectangle 10"/>
          <p:cNvSpPr/>
          <p:nvPr/>
        </p:nvSpPr>
        <p:spPr>
          <a:xfrm>
            <a:off x="176067" y="295747"/>
            <a:ext cx="4649273" cy="1752842"/>
          </a:xfrm>
          <a:prstGeom prst="roundRect">
            <a:avLst/>
          </a:prstGeom>
          <a:ln/>
        </p:spPr>
        <p:style>
          <a:lnRef idx="2">
            <a:schemeClr val="dk1"/>
          </a:lnRef>
          <a:fillRef idx="1">
            <a:schemeClr val="lt1"/>
          </a:fillRef>
          <a:effectRef idx="0">
            <a:schemeClr val="dk1"/>
          </a:effectRef>
          <a:fontRef idx="minor">
            <a:schemeClr val="dk1"/>
          </a:fontRef>
        </p:style>
        <p:txBody>
          <a:bodyPr rtlCol="0" anchor="t"/>
          <a:lstStyle/>
          <a:p>
            <a:pPr algn="ctr"/>
            <a:r>
              <a:rPr lang="en-GB" sz="1400" b="1" dirty="0"/>
              <a:t>Literacy</a:t>
            </a:r>
          </a:p>
          <a:p>
            <a:r>
              <a:rPr lang="en-GB" sz="1100" dirty="0"/>
              <a:t>We will continue the school year by reading and exploring space and celebration themed stories, the first of which will be the story of </a:t>
            </a:r>
            <a:r>
              <a:rPr lang="en-GB" sz="1100" dirty="0" err="1"/>
              <a:t>Diwali</a:t>
            </a:r>
            <a:r>
              <a:rPr lang="en-GB" sz="1100" dirty="0"/>
              <a:t>, ‘Rama and </a:t>
            </a:r>
            <a:r>
              <a:rPr lang="en-GB" sz="1100" dirty="0" err="1"/>
              <a:t>Sita</a:t>
            </a:r>
            <a:r>
              <a:rPr lang="en-GB" sz="1100" dirty="0"/>
              <a:t>,’ which we will create a text map for and learn off by heart. Our second key text will be, ‘The Jolly Postman’. We will continue with our daily phonics teaching; finishing the initial teaching of the first set of sounds and using these in our reading and writing. We will be introducing weekly ‘have a go writing’ sessions so that the children can start to apply their developing phonics skills. . </a:t>
            </a:r>
          </a:p>
        </p:txBody>
      </p:sp>
      <p:sp>
        <p:nvSpPr>
          <p:cNvPr id="12" name="TextBox 11"/>
          <p:cNvSpPr txBox="1"/>
          <p:nvPr/>
        </p:nvSpPr>
        <p:spPr>
          <a:xfrm>
            <a:off x="0" y="0"/>
            <a:ext cx="9906000" cy="307777"/>
          </a:xfrm>
          <a:prstGeom prst="rect">
            <a:avLst/>
          </a:prstGeom>
          <a:noFill/>
        </p:spPr>
        <p:txBody>
          <a:bodyPr wrap="square" rtlCol="0">
            <a:spAutoFit/>
          </a:bodyPr>
          <a:lstStyle/>
          <a:p>
            <a:r>
              <a:rPr lang="en-GB" sz="1400" b="1" dirty="0"/>
              <a:t>Dobwalls Primary School Medium Term Plan                               				 EYFS     Autumn 2</a:t>
            </a:r>
            <a:r>
              <a:rPr lang="en-GB" sz="1400" b="1" baseline="30000" dirty="0"/>
              <a:t>nd</a:t>
            </a:r>
            <a:r>
              <a:rPr lang="en-GB" sz="1400" b="1" dirty="0"/>
              <a:t> half  </a:t>
            </a:r>
          </a:p>
        </p:txBody>
      </p:sp>
      <p:sp>
        <p:nvSpPr>
          <p:cNvPr id="13" name="Rounded Rectangle 12"/>
          <p:cNvSpPr/>
          <p:nvPr/>
        </p:nvSpPr>
        <p:spPr>
          <a:xfrm>
            <a:off x="149857" y="4572000"/>
            <a:ext cx="3232598" cy="2285999"/>
          </a:xfrm>
          <a:prstGeom prst="roundRect">
            <a:avLst/>
          </a:prstGeom>
          <a:ln/>
        </p:spPr>
        <p:style>
          <a:lnRef idx="2">
            <a:schemeClr val="dk1"/>
          </a:lnRef>
          <a:fillRef idx="1">
            <a:schemeClr val="lt1"/>
          </a:fillRef>
          <a:effectRef idx="0">
            <a:schemeClr val="dk1"/>
          </a:effectRef>
          <a:fontRef idx="minor">
            <a:schemeClr val="dk1"/>
          </a:fontRef>
        </p:style>
        <p:txBody>
          <a:bodyPr rtlCol="0" anchor="t"/>
          <a:lstStyle/>
          <a:p>
            <a:pPr algn="ctr"/>
            <a:r>
              <a:rPr lang="en-GB" sz="1400" b="1" dirty="0"/>
              <a:t>Understanding the world</a:t>
            </a:r>
          </a:p>
          <a:p>
            <a:r>
              <a:rPr lang="en-GB" sz="1100" dirty="0"/>
              <a:t>Children will be learning about some key festivals and celebrations from around the world. We will spend some time learning about the Hindu festival </a:t>
            </a:r>
            <a:r>
              <a:rPr lang="en-GB" sz="1100" dirty="0" err="1"/>
              <a:t>Diwali</a:t>
            </a:r>
            <a:r>
              <a:rPr lang="en-GB" sz="1100" dirty="0"/>
              <a:t>; we will explore the story of Rama and </a:t>
            </a:r>
            <a:r>
              <a:rPr lang="en-GB" sz="1100" dirty="0" err="1"/>
              <a:t>Sita</a:t>
            </a:r>
            <a:r>
              <a:rPr lang="en-GB" sz="1100" dirty="0"/>
              <a:t> and find out how this special festival is celebrated. Towards the end of half term we will learn about the Christian festival Christmas. The children will learn the traditional nativity story and think about what Christmas means to them. We will also be learning about our place in space; we will find out about the astronaut Tim </a:t>
            </a:r>
            <a:r>
              <a:rPr lang="en-GB" sz="1100" dirty="0" err="1"/>
              <a:t>Peake</a:t>
            </a:r>
            <a:r>
              <a:rPr lang="en-GB" sz="1100" dirty="0"/>
              <a:t>.</a:t>
            </a:r>
          </a:p>
        </p:txBody>
      </p:sp>
      <p:sp>
        <p:nvSpPr>
          <p:cNvPr id="14" name="Rounded Rectangle 13"/>
          <p:cNvSpPr/>
          <p:nvPr/>
        </p:nvSpPr>
        <p:spPr>
          <a:xfrm>
            <a:off x="6388768" y="2153652"/>
            <a:ext cx="3409910" cy="2249905"/>
          </a:xfrm>
          <a:prstGeom prst="roundRect">
            <a:avLst/>
          </a:prstGeom>
          <a:ln/>
        </p:spPr>
        <p:style>
          <a:lnRef idx="2">
            <a:schemeClr val="dk1"/>
          </a:lnRef>
          <a:fillRef idx="1">
            <a:schemeClr val="lt1"/>
          </a:fillRef>
          <a:effectRef idx="0">
            <a:schemeClr val="dk1"/>
          </a:effectRef>
          <a:fontRef idx="minor">
            <a:schemeClr val="dk1"/>
          </a:fontRef>
        </p:style>
        <p:txBody>
          <a:bodyPr rtlCol="0" anchor="t"/>
          <a:lstStyle/>
          <a:p>
            <a:pPr algn="ctr"/>
            <a:r>
              <a:rPr lang="en-GB" sz="1400" b="1" dirty="0"/>
              <a:t>Physical Development</a:t>
            </a:r>
          </a:p>
          <a:p>
            <a:r>
              <a:rPr lang="en-GB" sz="1100" dirty="0"/>
              <a:t>We will have a focus on developing fine motor skills; ensuring particularly that a tripod pencil grip is being promoted.  EYFS children will now be developing their independence skills with self care; putting on and taking off coats and shoes, remembering to always wash hands after using the toilet. Our P.E sessions will allow children to explore their creativity through themed dance and movement sessions. ‘Leap into Life’ sessions will run within the EYFS environment more frequently to further develop gross motor skills.</a:t>
            </a:r>
          </a:p>
          <a:p>
            <a:pPr algn="ctr"/>
            <a:endParaRPr lang="en-GB" sz="1400" b="1" dirty="0"/>
          </a:p>
        </p:txBody>
      </p:sp>
      <p:sp>
        <p:nvSpPr>
          <p:cNvPr id="15" name="Rounded Rectangle 14"/>
          <p:cNvSpPr/>
          <p:nvPr/>
        </p:nvSpPr>
        <p:spPr>
          <a:xfrm>
            <a:off x="6413677" y="4453944"/>
            <a:ext cx="3385000" cy="2217312"/>
          </a:xfrm>
          <a:prstGeom prst="roundRect">
            <a:avLst/>
          </a:prstGeom>
          <a:ln/>
        </p:spPr>
        <p:style>
          <a:lnRef idx="2">
            <a:schemeClr val="dk1"/>
          </a:lnRef>
          <a:fillRef idx="1">
            <a:schemeClr val="lt1"/>
          </a:fillRef>
          <a:effectRef idx="0">
            <a:schemeClr val="dk1"/>
          </a:effectRef>
          <a:fontRef idx="minor">
            <a:schemeClr val="dk1"/>
          </a:fontRef>
        </p:style>
        <p:txBody>
          <a:bodyPr rtlCol="0" anchor="t"/>
          <a:lstStyle/>
          <a:p>
            <a:pPr algn="ctr"/>
            <a:r>
              <a:rPr lang="en-GB" sz="1400" b="1" dirty="0"/>
              <a:t>Expressive Arts and Design</a:t>
            </a:r>
            <a:endParaRPr lang="en-GB" dirty="0"/>
          </a:p>
          <a:p>
            <a:r>
              <a:rPr lang="en-GB" sz="1100" dirty="0"/>
              <a:t>The learning environment will be full of opportunities for children to express themselves through play. The role play area will include elements from a space station and later on  Christmas.  Adult led sessions and continuous provision will enable the children to explore new materials and skills including clay, printing and collage. We will be learning and performing a range of Christmas songs and music towards the end of the term. </a:t>
            </a:r>
          </a:p>
        </p:txBody>
      </p:sp>
      <p:sp>
        <p:nvSpPr>
          <p:cNvPr id="16" name="Rounded Rectangle 15"/>
          <p:cNvSpPr/>
          <p:nvPr/>
        </p:nvSpPr>
        <p:spPr>
          <a:xfrm>
            <a:off x="3462269" y="3524520"/>
            <a:ext cx="2835500" cy="1624996"/>
          </a:xfrm>
          <a:prstGeom prst="roundRect">
            <a:avLst/>
          </a:prstGeom>
          <a:ln/>
        </p:spPr>
        <p:style>
          <a:lnRef idx="2">
            <a:schemeClr val="dk1"/>
          </a:lnRef>
          <a:fillRef idx="1">
            <a:schemeClr val="lt1"/>
          </a:fillRef>
          <a:effectRef idx="0">
            <a:schemeClr val="dk1"/>
          </a:effectRef>
          <a:fontRef idx="minor">
            <a:schemeClr val="dk1"/>
          </a:fontRef>
        </p:style>
        <p:txBody>
          <a:bodyPr rtlCol="0" anchor="t"/>
          <a:lstStyle/>
          <a:p>
            <a:pPr algn="ctr"/>
            <a:r>
              <a:rPr lang="en-GB" sz="1400" b="1" dirty="0"/>
              <a:t>Communication and language</a:t>
            </a:r>
            <a:endParaRPr lang="en-GB" b="1" dirty="0"/>
          </a:p>
          <a:p>
            <a:r>
              <a:rPr lang="en-GB" sz="1100" dirty="0"/>
              <a:t>For the second half of term we will continue developing listening, understanding and speaking skills through small group discussions about our topics. We will have a ‘rhyme of the week’ each week that we will encourage the children to learn off by heart. </a:t>
            </a:r>
          </a:p>
        </p:txBody>
      </p:sp>
      <p:sp>
        <p:nvSpPr>
          <p:cNvPr id="17" name="Rounded Rectangle 16"/>
          <p:cNvSpPr/>
          <p:nvPr/>
        </p:nvSpPr>
        <p:spPr>
          <a:xfrm>
            <a:off x="3462268" y="5293894"/>
            <a:ext cx="2878373" cy="1407695"/>
          </a:xfrm>
          <a:prstGeom prst="roundRect">
            <a:avLst/>
          </a:prstGeom>
          <a:ln/>
        </p:spPr>
        <p:style>
          <a:lnRef idx="2">
            <a:schemeClr val="dk1"/>
          </a:lnRef>
          <a:fillRef idx="1">
            <a:schemeClr val="lt1"/>
          </a:fillRef>
          <a:effectRef idx="0">
            <a:schemeClr val="dk1"/>
          </a:effectRef>
          <a:fontRef idx="minor">
            <a:schemeClr val="dk1"/>
          </a:fontRef>
        </p:style>
        <p:txBody>
          <a:bodyPr rtlCol="0" anchor="t"/>
          <a:lstStyle/>
          <a:p>
            <a:pPr algn="ctr"/>
            <a:r>
              <a:rPr lang="en-GB" sz="1400" b="1" dirty="0"/>
              <a:t>Wild Tribe</a:t>
            </a:r>
          </a:p>
          <a:p>
            <a:r>
              <a:rPr lang="en-GB" sz="1100" dirty="0"/>
              <a:t>This half term we will be having our first Wild Tribe bonfire. We will teach children important safety rules and why fire is so important for life. We will be embracing  the autumn and winter weather and developing a love for our changing environment.</a:t>
            </a:r>
          </a:p>
        </p:txBody>
      </p:sp>
      <p:sp>
        <p:nvSpPr>
          <p:cNvPr id="18" name="TextBox 17"/>
          <p:cNvSpPr txBox="1"/>
          <p:nvPr/>
        </p:nvSpPr>
        <p:spPr>
          <a:xfrm>
            <a:off x="3356810" y="2129588"/>
            <a:ext cx="1648328" cy="372979"/>
          </a:xfrm>
          <a:prstGeom prst="rect">
            <a:avLst/>
          </a:prstGeom>
          <a:noFill/>
        </p:spPr>
        <p:txBody>
          <a:bodyPr wrap="square" rtlCol="0">
            <a:spAutoFit/>
          </a:bodyPr>
          <a:lstStyle/>
          <a:p>
            <a:pPr algn="ctr"/>
            <a:r>
              <a:rPr lang="en-GB" dirty="0"/>
              <a:t>Space</a:t>
            </a:r>
          </a:p>
        </p:txBody>
      </p:sp>
      <p:sp>
        <p:nvSpPr>
          <p:cNvPr id="19" name="TextBox 18"/>
          <p:cNvSpPr txBox="1"/>
          <p:nvPr/>
        </p:nvSpPr>
        <p:spPr>
          <a:xfrm>
            <a:off x="5005137" y="2165685"/>
            <a:ext cx="1239253" cy="307777"/>
          </a:xfrm>
          <a:prstGeom prst="rect">
            <a:avLst/>
          </a:prstGeom>
          <a:noFill/>
        </p:spPr>
        <p:txBody>
          <a:bodyPr wrap="square" rtlCol="0">
            <a:spAutoFit/>
          </a:bodyPr>
          <a:lstStyle/>
          <a:p>
            <a:pPr algn="ctr"/>
            <a:r>
              <a:rPr lang="en-GB" sz="1400" dirty="0"/>
              <a:t>Celebrations</a:t>
            </a:r>
          </a:p>
        </p:txBody>
      </p:sp>
      <p:pic>
        <p:nvPicPr>
          <p:cNvPr id="1026" name="Picture 2" descr="C:\Users\kgrinsted\Desktop\7edbccaaf98f51afb1904da2f7093176 (1).png"/>
          <p:cNvPicPr>
            <a:picLocks noChangeAspect="1" noChangeArrowheads="1"/>
          </p:cNvPicPr>
          <p:nvPr/>
        </p:nvPicPr>
        <p:blipFill>
          <a:blip r:embed="rId2" cstate="print"/>
          <a:srcRect/>
          <a:stretch>
            <a:fillRect/>
          </a:stretch>
        </p:blipFill>
        <p:spPr bwMode="auto">
          <a:xfrm>
            <a:off x="3441032" y="2467334"/>
            <a:ext cx="1503947" cy="1002423"/>
          </a:xfrm>
          <a:prstGeom prst="rect">
            <a:avLst/>
          </a:prstGeom>
          <a:noFill/>
        </p:spPr>
      </p:pic>
      <p:pic>
        <p:nvPicPr>
          <p:cNvPr id="3" name="Picture 3" descr="C:\Users\kgrinsted\Desktop\unnamed.jpg"/>
          <p:cNvPicPr>
            <a:picLocks noChangeAspect="1" noChangeArrowheads="1"/>
          </p:cNvPicPr>
          <p:nvPr/>
        </p:nvPicPr>
        <p:blipFill>
          <a:blip r:embed="rId3" cstate="print"/>
          <a:srcRect/>
          <a:stretch>
            <a:fillRect/>
          </a:stretch>
        </p:blipFill>
        <p:spPr bwMode="auto">
          <a:xfrm>
            <a:off x="5017168" y="2450870"/>
            <a:ext cx="1082843" cy="1072268"/>
          </a:xfrm>
          <a:prstGeom prst="rect">
            <a:avLst/>
          </a:prstGeom>
          <a:noFill/>
        </p:spPr>
      </p:pic>
    </p:spTree>
    <p:extLst>
      <p:ext uri="{BB962C8B-B14F-4D97-AF65-F5344CB8AC3E}">
        <p14:creationId xmlns:p14="http://schemas.microsoft.com/office/powerpoint/2010/main" val="118787272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199</TotalTime>
  <Words>711</Words>
  <Application>Microsoft Office PowerPoint</Application>
  <PresentationFormat>A4 Paper (210x297 mm)</PresentationFormat>
  <Paragraphs>19</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Company>Liskeard School &amp; Community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Kathryn Pipe</dc:creator>
  <cp:lastModifiedBy>Katie Grinsted</cp:lastModifiedBy>
  <cp:revision>40</cp:revision>
  <dcterms:created xsi:type="dcterms:W3CDTF">2020-02-03T20:32:44Z</dcterms:created>
  <dcterms:modified xsi:type="dcterms:W3CDTF">2022-05-27T14:46:23Z</dcterms:modified>
</cp:coreProperties>
</file>